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17"/>
  </p:notesMasterIdLst>
  <p:sldIdLst>
    <p:sldId id="260" r:id="rId2"/>
    <p:sldId id="261" r:id="rId3"/>
    <p:sldId id="259" r:id="rId4"/>
    <p:sldId id="274" r:id="rId5"/>
    <p:sldId id="263" r:id="rId6"/>
    <p:sldId id="264" r:id="rId7"/>
    <p:sldId id="275" r:id="rId8"/>
    <p:sldId id="265" r:id="rId9"/>
    <p:sldId id="276" r:id="rId10"/>
    <p:sldId id="268" r:id="rId11"/>
    <p:sldId id="269" r:id="rId12"/>
    <p:sldId id="270" r:id="rId13"/>
    <p:sldId id="271" r:id="rId14"/>
    <p:sldId id="277" r:id="rId15"/>
    <p:sldId id="273" r:id="rId16"/>
  </p:sldIdLst>
  <p:sldSz cx="9144000" cy="6858000" type="screen4x3"/>
  <p:notesSz cx="6858000" cy="9144000"/>
  <p:custDataLst>
    <p:tags r:id="rId1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1EFE56B7-EDE4-C24D-94C0-34D72299637A}">
          <p14:sldIdLst>
            <p14:sldId id="260"/>
            <p14:sldId id="261"/>
            <p14:sldId id="259"/>
            <p14:sldId id="274"/>
            <p14:sldId id="263"/>
            <p14:sldId id="264"/>
            <p14:sldId id="275"/>
            <p14:sldId id="265"/>
            <p14:sldId id="276"/>
            <p14:sldId id="268"/>
            <p14:sldId id="269"/>
            <p14:sldId id="270"/>
            <p14:sldId id="271"/>
            <p14:sldId id="277"/>
            <p14:sldId id="27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A7E0"/>
    <a:srgbClr val="00B9FA"/>
    <a:srgbClr val="007EC4"/>
    <a:srgbClr val="00A3DB"/>
    <a:srgbClr val="0067BC"/>
    <a:srgbClr val="0060B0"/>
    <a:srgbClr val="0063B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697" autoAdjust="0"/>
  </p:normalViewPr>
  <p:slideViewPr>
    <p:cSldViewPr snapToGrid="0" snapToObjects="1">
      <p:cViewPr>
        <p:scale>
          <a:sx n="94" d="100"/>
          <a:sy n="94" d="100"/>
        </p:scale>
        <p:origin x="708" y="10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4C2E53-31E3-F146-B057-44D75593AE58}" type="datetimeFigureOut">
              <a:rPr lang="en-US" smtClean="0"/>
              <a:pPr/>
              <a:t>8/7/2013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8FDFB3-C2F1-E64E-BB91-F3CBC0337367}" type="slidenum">
              <a:rPr lang="en-US" smtClean="0"/>
              <a:pPr/>
              <a:t>‹#›</a:t>
            </a:fld>
            <a:endParaRPr lang="en-US"/>
          </a:p>
        </p:txBody>
      </p:sp>
    </p:spTree>
    <p:extLst>
      <p:ext uri="{BB962C8B-B14F-4D97-AF65-F5344CB8AC3E}">
        <p14:creationId xmlns:p14="http://schemas.microsoft.com/office/powerpoint/2010/main" val="297214508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i="1"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In the first plenary, Cathy talked about the role of a facilitator and then today she looked at that through the lens of facilitating professional learning of mathematics. In this session we are going to clarify what this means for us.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&lt;examples of underpinnings (hopefully</a:t>
            </a:r>
            <a:r>
              <a:rPr lang="en-US" sz="1200" i="1" kern="1200" baseline="0" dirty="0" smtClean="0">
                <a:solidFill>
                  <a:schemeClr val="tx1"/>
                </a:solidFill>
                <a:latin typeface="+mn-lt"/>
                <a:ea typeface="+mn-ea"/>
                <a:cs typeface="+mn-cs"/>
              </a:rPr>
              <a:t> these will come out through the dialogue)</a:t>
            </a:r>
            <a:endParaRPr lang="en-US" sz="12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maintaining a safe environment,</a:t>
            </a:r>
            <a:endParaRPr lang="en-US" sz="12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recognizing the potential for math fearful participants,</a:t>
            </a:r>
            <a:endParaRPr lang="en-US" sz="12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focusing on both mathematics and pedagogy (MCK4T),</a:t>
            </a:r>
            <a:endParaRPr lang="en-US" sz="1200" kern="1200" dirty="0" smtClean="0">
              <a:solidFill>
                <a:schemeClr val="tx1"/>
              </a:solidFill>
              <a:latin typeface="+mn-lt"/>
              <a:ea typeface="+mn-ea"/>
              <a:cs typeface="+mn-cs"/>
            </a:endParaRPr>
          </a:p>
          <a:p>
            <a:pPr lvl="0"/>
            <a:r>
              <a:rPr lang="en-US" sz="1200" i="1" kern="1200" dirty="0" smtClean="0">
                <a:solidFill>
                  <a:schemeClr val="tx1"/>
                </a:solidFill>
                <a:latin typeface="+mn-lt"/>
                <a:ea typeface="+mn-ea"/>
                <a:cs typeface="+mn-cs"/>
              </a:rPr>
              <a:t>creating conditions for efficacy (</a:t>
            </a:r>
            <a:r>
              <a:rPr lang="en-US" sz="1200" i="1" kern="1200" dirty="0" err="1" smtClean="0">
                <a:solidFill>
                  <a:schemeClr val="tx1"/>
                </a:solidFill>
                <a:latin typeface="+mn-lt"/>
                <a:ea typeface="+mn-ea"/>
                <a:cs typeface="+mn-cs"/>
              </a:rPr>
              <a:t>e.g</a:t>
            </a:r>
            <a:r>
              <a:rPr lang="en-US" sz="1200" i="1" kern="1200" dirty="0" smtClean="0">
                <a:solidFill>
                  <a:schemeClr val="tx1"/>
                </a:solidFill>
                <a:latin typeface="+mn-lt"/>
                <a:ea typeface="+mn-ea"/>
                <a:cs typeface="+mn-cs"/>
              </a:rPr>
              <a:t> creating conditions for experiencing mastery)&gt;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lvl="0"/>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a:t>
            </a:r>
            <a:r>
              <a:rPr lang="en-US" baseline="0" dirty="0" smtClean="0"/>
              <a:t> min</a:t>
            </a:r>
          </a:p>
          <a:p>
            <a:r>
              <a:rPr lang="en-US" sz="1200" kern="1200" dirty="0" smtClean="0">
                <a:solidFill>
                  <a:schemeClr val="tx1"/>
                </a:solidFill>
                <a:latin typeface="+mn-lt"/>
                <a:ea typeface="+mn-ea"/>
                <a:cs typeface="+mn-cs"/>
              </a:rPr>
              <a:t>Groups of 4/Discussion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Give each group 1 or 2 stacks to name along with half-sheets for recording. (These title/name half-sheets should be a different </a:t>
            </a:r>
            <a:r>
              <a:rPr lang="en-US" sz="1200" kern="1200" dirty="0" err="1" smtClean="0">
                <a:solidFill>
                  <a:schemeClr val="tx1"/>
                </a:solidFill>
                <a:latin typeface="+mn-lt"/>
                <a:ea typeface="+mn-ea"/>
                <a:cs typeface="+mn-cs"/>
              </a:rPr>
              <a:t>colour</a:t>
            </a:r>
            <a:r>
              <a:rPr lang="en-US" sz="1200" kern="1200" dirty="0" smtClean="0">
                <a:solidFill>
                  <a:schemeClr val="tx1"/>
                </a:solidFill>
                <a:latin typeface="+mn-lt"/>
                <a:ea typeface="+mn-ea"/>
                <a:cs typeface="+mn-cs"/>
              </a:rPr>
              <a:t>).</a:t>
            </a:r>
          </a:p>
          <a:p>
            <a:r>
              <a:rPr lang="en-US" sz="1200" i="1" kern="1200" dirty="0" smtClean="0">
                <a:solidFill>
                  <a:schemeClr val="tx1"/>
                </a:solidFill>
                <a:latin typeface="+mn-lt"/>
                <a:ea typeface="+mn-ea"/>
                <a:cs typeface="+mn-cs"/>
              </a:rPr>
              <a:t>Choose a name for your stack.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F8FDFB3-C2F1-E64E-BB91-F3CBC0337367}"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a:t>
            </a:r>
            <a:r>
              <a:rPr lang="en-US" baseline="0" dirty="0" smtClean="0"/>
              <a:t> min</a:t>
            </a:r>
          </a:p>
          <a:p>
            <a:r>
              <a:rPr lang="en-US" sz="1200" kern="1200" dirty="0" smtClean="0">
                <a:solidFill>
                  <a:schemeClr val="tx1"/>
                </a:solidFill>
                <a:latin typeface="+mn-lt"/>
                <a:ea typeface="+mn-ea"/>
                <a:cs typeface="+mn-cs"/>
              </a:rPr>
              <a:t>Individual/Reflection</a:t>
            </a:r>
          </a:p>
          <a:p>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&lt;Give each participant 2 different </a:t>
            </a:r>
            <a:r>
              <a:rPr lang="en-US" sz="1200" kern="1200" dirty="0" err="1" smtClean="0">
                <a:solidFill>
                  <a:schemeClr val="tx1"/>
                </a:solidFill>
                <a:latin typeface="+mn-lt"/>
                <a:ea typeface="+mn-ea"/>
                <a:cs typeface="+mn-cs"/>
              </a:rPr>
              <a:t>coloured</a:t>
            </a:r>
            <a:r>
              <a:rPr lang="en-US" sz="1200" kern="1200" dirty="0" smtClean="0">
                <a:solidFill>
                  <a:schemeClr val="tx1"/>
                </a:solidFill>
                <a:latin typeface="+mn-lt"/>
                <a:ea typeface="+mn-ea"/>
                <a:cs typeface="+mn-cs"/>
              </a:rPr>
              <a:t> dots.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Follow voting instructions on slide.&gt;</a:t>
            </a: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15 min</a:t>
            </a:r>
          </a:p>
          <a:p>
            <a:r>
              <a:rPr lang="en-US" sz="1200" kern="1200" dirty="0" smtClean="0">
                <a:solidFill>
                  <a:schemeClr val="tx1"/>
                </a:solidFill>
                <a:latin typeface="+mn-lt"/>
                <a:ea typeface="+mn-ea"/>
                <a:cs typeface="+mn-cs"/>
              </a:rPr>
              <a:t>Whole Group/Dialogue</a:t>
            </a:r>
          </a:p>
          <a:p>
            <a:r>
              <a:rPr lang="en-US" sz="1200" kern="1200" dirty="0" smtClean="0">
                <a:solidFill>
                  <a:schemeClr val="tx1"/>
                </a:solidFill>
                <a:latin typeface="+mn-lt"/>
                <a:ea typeface="+mn-ea"/>
                <a:cs typeface="+mn-cs"/>
              </a:rPr>
              <a:t> </a:t>
            </a:r>
          </a:p>
          <a:p>
            <a:r>
              <a:rPr lang="en-CA" sz="1200" kern="1200" dirty="0" smtClean="0">
                <a:solidFill>
                  <a:schemeClr val="tx1"/>
                </a:solidFill>
                <a:latin typeface="+mn-lt"/>
                <a:ea typeface="+mn-ea"/>
                <a:cs typeface="+mn-cs"/>
              </a:rPr>
              <a:t>Review participation guidelines.</a:t>
            </a:r>
          </a:p>
          <a:p>
            <a:endParaRPr lang="en-CA" sz="1200" kern="1200" dirty="0" smtClean="0">
              <a:solidFill>
                <a:schemeClr val="tx1"/>
              </a:solidFill>
              <a:latin typeface="+mn-lt"/>
              <a:ea typeface="+mn-ea"/>
              <a:cs typeface="+mn-cs"/>
            </a:endParaRPr>
          </a:p>
          <a:p>
            <a:r>
              <a:rPr lang="en-CA" sz="1200" kern="1200" dirty="0" smtClean="0">
                <a:solidFill>
                  <a:schemeClr val="tx1"/>
                </a:solidFill>
                <a:latin typeface="+mn-lt"/>
                <a:ea typeface="+mn-ea"/>
                <a:cs typeface="+mn-cs"/>
              </a:rPr>
              <a:t>Start dialogue with invitational question: “Do you have any comments about the placement of the green dots?”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Possible follow up questions:</a:t>
            </a:r>
          </a:p>
          <a:p>
            <a:pPr lvl="0"/>
            <a:r>
              <a:rPr lang="en-US" sz="1200" kern="1200" dirty="0" smtClean="0">
                <a:solidFill>
                  <a:schemeClr val="tx1"/>
                </a:solidFill>
                <a:latin typeface="+mn-lt"/>
                <a:ea typeface="+mn-ea"/>
                <a:cs typeface="+mn-cs"/>
              </a:rPr>
              <a:t>Why is this stack important?</a:t>
            </a:r>
          </a:p>
          <a:p>
            <a:pPr lvl="0"/>
            <a:r>
              <a:rPr lang="en-US" sz="1200" kern="1200" dirty="0" smtClean="0">
                <a:solidFill>
                  <a:schemeClr val="tx1"/>
                </a:solidFill>
                <a:latin typeface="+mn-lt"/>
                <a:ea typeface="+mn-ea"/>
                <a:cs typeface="+mn-cs"/>
              </a:rPr>
              <a:t>What is it about the components in this stack that make it important?</a:t>
            </a:r>
          </a:p>
          <a:p>
            <a:pPr lvl="0"/>
            <a:r>
              <a:rPr lang="en-US" sz="1200" kern="1200" dirty="0" smtClean="0">
                <a:solidFill>
                  <a:schemeClr val="tx1"/>
                </a:solidFill>
                <a:latin typeface="+mn-lt"/>
                <a:ea typeface="+mn-ea"/>
                <a:cs typeface="+mn-cs"/>
              </a:rPr>
              <a:t>How do the components in this stack support effective facilitation?</a:t>
            </a:r>
          </a:p>
          <a:p>
            <a:pPr lvl="0"/>
            <a:r>
              <a:rPr lang="en-US" sz="1200" kern="1200" dirty="0" smtClean="0">
                <a:solidFill>
                  <a:schemeClr val="tx1"/>
                </a:solidFill>
                <a:latin typeface="+mn-lt"/>
                <a:ea typeface="+mn-ea"/>
                <a:cs typeface="+mn-cs"/>
              </a:rPr>
              <a:t>Why are they necessary for math?</a:t>
            </a:r>
          </a:p>
          <a:p>
            <a:pPr lvl="0"/>
            <a:r>
              <a:rPr lang="en-US" sz="1200" kern="1200" dirty="0" smtClean="0">
                <a:solidFill>
                  <a:schemeClr val="tx1"/>
                </a:solidFill>
                <a:latin typeface="+mn-lt"/>
                <a:ea typeface="+mn-ea"/>
                <a:cs typeface="+mn-cs"/>
              </a:rPr>
              <a:t>Are there any components of the stack that are underutilized at this time?</a:t>
            </a:r>
          </a:p>
          <a:p>
            <a:pPr lvl="0"/>
            <a:r>
              <a:rPr lang="en-US" sz="1200" kern="1200" dirty="0" smtClean="0">
                <a:solidFill>
                  <a:schemeClr val="tx1"/>
                </a:solidFill>
                <a:latin typeface="+mn-lt"/>
                <a:ea typeface="+mn-ea"/>
                <a:cs typeface="+mn-cs"/>
              </a:rPr>
              <a:t>Identify any obstacles to implementation.</a:t>
            </a:r>
          </a:p>
          <a:p>
            <a:pPr lvl="0"/>
            <a:r>
              <a:rPr lang="en-US" sz="1200" kern="1200" dirty="0" smtClean="0">
                <a:solidFill>
                  <a:schemeClr val="tx1"/>
                </a:solidFill>
                <a:latin typeface="+mn-lt"/>
                <a:ea typeface="+mn-ea"/>
                <a:cs typeface="+mn-cs"/>
              </a:rPr>
              <a:t>How will these ideas affect your work?</a:t>
            </a:r>
          </a:p>
          <a:p>
            <a:pPr lvl="0"/>
            <a:r>
              <a:rPr lang="en-US" sz="1200" kern="1200" dirty="0" smtClean="0">
                <a:solidFill>
                  <a:schemeClr val="tx1"/>
                </a:solidFill>
                <a:latin typeface="+mn-lt"/>
                <a:ea typeface="+mn-ea"/>
                <a:cs typeface="+mn-cs"/>
              </a:rPr>
              <a:t>What areas need the most attention at this point?</a:t>
            </a:r>
          </a:p>
          <a:p>
            <a:r>
              <a:rPr lang="en-CA" sz="1200" kern="1200" dirty="0" smtClean="0">
                <a:solidFill>
                  <a:schemeClr val="tx1"/>
                </a:solidFill>
                <a:latin typeface="+mn-lt"/>
                <a:ea typeface="+mn-ea"/>
                <a:cs typeface="+mn-cs"/>
              </a:rPr>
              <a:t>What about the red dots?</a:t>
            </a:r>
            <a:r>
              <a:rPr lang="en-US" dirty="0" smtClean="0"/>
              <a:t> </a:t>
            </a:r>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min</a:t>
            </a:r>
          </a:p>
          <a:p>
            <a:r>
              <a:rPr lang="en-US" dirty="0" smtClean="0"/>
              <a:t>Individual/Reflection</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mn-lt"/>
                <a:ea typeface="+mn-ea"/>
                <a:cs typeface="+mn-cs"/>
              </a:rPr>
              <a:t>Make at least one sheet of notepaper available to each participant for individual responses to questions posted on slide.</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If time permits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Activity 10: Whole Group/Dialogue</a:t>
            </a:r>
          </a:p>
          <a:p>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min)</a:t>
            </a:r>
          </a:p>
          <a:p>
            <a:r>
              <a:rPr lang="en-US" sz="1200" kern="1200" dirty="0" smtClean="0">
                <a:solidFill>
                  <a:schemeClr val="tx1"/>
                </a:solidFill>
                <a:latin typeface="+mn-lt"/>
                <a:ea typeface="+mn-ea"/>
                <a:cs typeface="+mn-cs"/>
              </a:rPr>
              <a:t>Whole Group/Share</a:t>
            </a:r>
          </a:p>
          <a:p>
            <a:r>
              <a:rPr lang="en-US" sz="1200" kern="1200" dirty="0" smtClean="0">
                <a:solidFill>
                  <a:schemeClr val="tx1"/>
                </a:solidFill>
                <a:latin typeface="+mn-lt"/>
                <a:ea typeface="+mn-ea"/>
                <a:cs typeface="+mn-cs"/>
              </a:rPr>
              <a:t>2 slides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Facilitator Note: need a “Highlights” post it area.  If you have time, organize/group the </a:t>
            </a:r>
            <a:r>
              <a:rPr lang="en-US" sz="1200" kern="1200" dirty="0" err="1" smtClean="0">
                <a:solidFill>
                  <a:schemeClr val="tx1"/>
                </a:solidFill>
                <a:latin typeface="+mn-lt"/>
                <a:ea typeface="+mn-ea"/>
                <a:cs typeface="+mn-cs"/>
              </a:rPr>
              <a:t>stickies</a:t>
            </a:r>
            <a:r>
              <a:rPr lang="en-US"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CA" sz="1200" kern="1200" dirty="0" smtClean="0">
                <a:solidFill>
                  <a:schemeClr val="tx1"/>
                </a:solidFill>
                <a:latin typeface="+mn-lt"/>
                <a:ea typeface="+mn-ea"/>
                <a:cs typeface="+mn-cs"/>
              </a:rPr>
              <a:t>Facilitator Note: The ORID process and the name “Focused Conversation” has not been used yet. This following will be a lived experience and not an explicit identification of the Focused Conversation process beginning with the Objective Level.</a:t>
            </a:r>
          </a:p>
          <a:p>
            <a:endParaRPr lang="en-CA" sz="1200" kern="1200" dirty="0" smtClean="0">
              <a:solidFill>
                <a:schemeClr val="tx1"/>
              </a:solidFill>
              <a:latin typeface="+mn-lt"/>
              <a:ea typeface="+mn-ea"/>
              <a:cs typeface="+mn-cs"/>
            </a:endParaRPr>
          </a:p>
          <a:p>
            <a:r>
              <a:rPr lang="en-CA" sz="1200" kern="1200" dirty="0" smtClean="0">
                <a:solidFill>
                  <a:schemeClr val="tx1"/>
                </a:solidFill>
                <a:latin typeface="+mn-lt"/>
                <a:ea typeface="+mn-ea"/>
                <a:cs typeface="+mn-cs"/>
              </a:rPr>
              <a:t>Possible</a:t>
            </a:r>
            <a:r>
              <a:rPr lang="en-CA" sz="1200" kern="1200" baseline="0" dirty="0" smtClean="0">
                <a:solidFill>
                  <a:schemeClr val="tx1"/>
                </a:solidFill>
                <a:latin typeface="+mn-lt"/>
                <a:ea typeface="+mn-ea"/>
                <a:cs typeface="+mn-cs"/>
              </a:rPr>
              <a:t> debriefs:</a:t>
            </a:r>
          </a:p>
          <a:p>
            <a:pPr>
              <a:buFont typeface="Arial"/>
              <a:buChar char="•"/>
            </a:pPr>
            <a:r>
              <a:rPr lang="en-CA" sz="1200" kern="1200" baseline="0" dirty="0" smtClean="0">
                <a:solidFill>
                  <a:schemeClr val="tx1"/>
                </a:solidFill>
                <a:latin typeface="+mn-lt"/>
                <a:ea typeface="+mn-ea"/>
                <a:cs typeface="+mn-cs"/>
              </a:rPr>
              <a:t> note common observations</a:t>
            </a:r>
          </a:p>
          <a:p>
            <a:pPr>
              <a:buFont typeface="Arial"/>
              <a:buChar char="•"/>
            </a:pPr>
            <a:r>
              <a:rPr lang="en-CA" sz="1200" kern="1200" baseline="0" dirty="0" smtClean="0">
                <a:solidFill>
                  <a:schemeClr val="tx1"/>
                </a:solidFill>
                <a:latin typeface="+mn-lt"/>
                <a:ea typeface="+mn-ea"/>
                <a:cs typeface="+mn-cs"/>
              </a:rPr>
              <a:t> share effective ways to start a breakout after a plenary or video</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(10 min)</a:t>
            </a:r>
          </a:p>
          <a:p>
            <a:r>
              <a:rPr lang="en-US" sz="1200" kern="1200" dirty="0" smtClean="0">
                <a:solidFill>
                  <a:schemeClr val="tx1"/>
                </a:solidFill>
                <a:latin typeface="+mn-lt"/>
                <a:ea typeface="+mn-ea"/>
                <a:cs typeface="+mn-cs"/>
              </a:rPr>
              <a:t>ORID - Focused Conversation</a:t>
            </a:r>
          </a:p>
          <a:p>
            <a:r>
              <a:rPr lang="en-US" sz="1200" b="1" i="0" kern="1200" dirty="0" smtClean="0">
                <a:solidFill>
                  <a:schemeClr val="tx1"/>
                </a:solidFill>
                <a:latin typeface="+mn-lt"/>
                <a:ea typeface="+mn-ea"/>
                <a:cs typeface="+mn-cs"/>
              </a:rPr>
              <a:t>Objective Level</a:t>
            </a:r>
            <a:endParaRPr lang="en-US" sz="1200" i="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&lt;click once to see Cathy’s reflection&gt;</a:t>
            </a:r>
          </a:p>
          <a:p>
            <a:r>
              <a:rPr lang="en-US" sz="1200" kern="1200" dirty="0" smtClean="0">
                <a:solidFill>
                  <a:schemeClr val="tx1"/>
                </a:solidFill>
                <a:latin typeface="+mn-lt"/>
                <a:ea typeface="+mn-ea"/>
                <a:cs typeface="+mn-cs"/>
              </a:rPr>
              <a:t>Facilitator Note: </a:t>
            </a:r>
          </a:p>
          <a:p>
            <a:r>
              <a:rPr lang="en-US" sz="1200" kern="1200" dirty="0" smtClean="0">
                <a:solidFill>
                  <a:schemeClr val="tx1"/>
                </a:solidFill>
                <a:latin typeface="+mn-lt"/>
                <a:ea typeface="+mn-ea"/>
                <a:cs typeface="+mn-cs"/>
              </a:rPr>
              <a:t>The ORID process and the name “Focused Conversation” has not been used yet. This is a lived experience and not an explicit identification of the process.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min)</a:t>
            </a:r>
          </a:p>
          <a:p>
            <a:r>
              <a:rPr lang="en-US" dirty="0" smtClean="0"/>
              <a:t>Groups of 4/Video</a:t>
            </a:r>
          </a:p>
          <a:p>
            <a:r>
              <a:rPr lang="en-US" dirty="0" smtClean="0"/>
              <a:t>2 slides</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After the video, as a group, record any new observation on a different </a:t>
            </a:r>
            <a:r>
              <a:rPr lang="en-US" sz="1200" i="1" kern="1200" dirty="0" err="1" smtClean="0">
                <a:solidFill>
                  <a:schemeClr val="tx1"/>
                </a:solidFill>
                <a:latin typeface="+mn-lt"/>
                <a:ea typeface="+mn-ea"/>
                <a:cs typeface="+mn-cs"/>
              </a:rPr>
              <a:t>coloured</a:t>
            </a:r>
            <a:r>
              <a:rPr lang="en-US" sz="1200" i="1" kern="1200" dirty="0" smtClean="0">
                <a:solidFill>
                  <a:schemeClr val="tx1"/>
                </a:solidFill>
                <a:latin typeface="+mn-lt"/>
                <a:ea typeface="+mn-ea"/>
                <a:cs typeface="+mn-cs"/>
              </a:rPr>
              <a:t> card.</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smtClean="0"/>
          </a:p>
          <a:p>
            <a:r>
              <a:rPr lang="en-US" dirty="0" smtClean="0"/>
              <a:t>Instructions</a:t>
            </a:r>
            <a:r>
              <a:rPr lang="en-US" baseline="0" dirty="0" smtClean="0"/>
              <a:t> from previous screen.</a:t>
            </a:r>
            <a:endParaRPr lang="en-US" dirty="0" smtClean="0"/>
          </a:p>
          <a:p>
            <a:r>
              <a:rPr lang="en-US" sz="1200" i="1" kern="1200" dirty="0" smtClean="0">
                <a:solidFill>
                  <a:schemeClr val="tx1"/>
                </a:solidFill>
                <a:latin typeface="+mn-lt"/>
                <a:ea typeface="+mn-ea"/>
                <a:cs typeface="+mn-cs"/>
              </a:rPr>
              <a:t>While viewing this video, think about what identifies this learning experience as facilitation rather than presentation. Did you notice any math moves? Are they on our board or do they need to be added?</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After the video, as a group, record any new observation on a different </a:t>
            </a:r>
            <a:r>
              <a:rPr lang="en-US" sz="1200" i="1" kern="1200" dirty="0" err="1" smtClean="0">
                <a:solidFill>
                  <a:schemeClr val="tx1"/>
                </a:solidFill>
                <a:latin typeface="+mn-lt"/>
                <a:ea typeface="+mn-ea"/>
                <a:cs typeface="+mn-cs"/>
              </a:rPr>
              <a:t>coloured</a:t>
            </a:r>
            <a:r>
              <a:rPr lang="en-US" sz="1200" i="1" kern="1200" dirty="0" smtClean="0">
                <a:solidFill>
                  <a:schemeClr val="tx1"/>
                </a:solidFill>
                <a:latin typeface="+mn-lt"/>
                <a:ea typeface="+mn-ea"/>
                <a:cs typeface="+mn-cs"/>
              </a:rPr>
              <a:t> card.</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min)</a:t>
            </a:r>
          </a:p>
          <a:p>
            <a:r>
              <a:rPr lang="en-US" dirty="0" smtClean="0"/>
              <a:t>Groups of 4/Share</a:t>
            </a:r>
          </a:p>
          <a:p>
            <a:r>
              <a:rPr lang="en-US" dirty="0" smtClean="0"/>
              <a:t>2 slides</a:t>
            </a:r>
          </a:p>
          <a:p>
            <a:r>
              <a:rPr lang="en-US" sz="1200" b="1" i="0" kern="1200" dirty="0" smtClean="0">
                <a:solidFill>
                  <a:schemeClr val="tx1"/>
                </a:solidFill>
                <a:latin typeface="+mn-lt"/>
                <a:ea typeface="+mn-ea"/>
                <a:cs typeface="+mn-cs"/>
              </a:rPr>
              <a:t>Reflective Level</a:t>
            </a:r>
          </a:p>
          <a:p>
            <a:endParaRPr lang="en-US" sz="1200" b="1" i="0" kern="1200" dirty="0" smtClean="0">
              <a:solidFill>
                <a:schemeClr val="tx1"/>
              </a:solidFill>
              <a:latin typeface="+mn-lt"/>
              <a:ea typeface="+mn-ea"/>
              <a:cs typeface="+mn-cs"/>
            </a:endParaRPr>
          </a:p>
          <a:p>
            <a:r>
              <a:rPr lang="en-CA" sz="1200" kern="1200" dirty="0" smtClean="0">
                <a:solidFill>
                  <a:schemeClr val="tx1"/>
                </a:solidFill>
                <a:latin typeface="+mn-lt"/>
                <a:ea typeface="+mn-ea"/>
                <a:cs typeface="+mn-cs"/>
              </a:rPr>
              <a:t>Each group selects a card with something that intrigues them. Invite clarifying questions. </a:t>
            </a:r>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1" i="0" kern="1200" dirty="0" smtClean="0">
              <a:solidFill>
                <a:schemeClr val="tx1"/>
              </a:solidFill>
              <a:latin typeface="+mn-lt"/>
              <a:ea typeface="+mn-ea"/>
              <a:cs typeface="+mn-cs"/>
            </a:endParaRPr>
          </a:p>
          <a:p>
            <a:r>
              <a:rPr lang="en-CA" sz="1200" i="1" kern="1200" dirty="0" smtClean="0">
                <a:solidFill>
                  <a:schemeClr val="tx1"/>
                </a:solidFill>
                <a:latin typeface="+mn-lt"/>
                <a:ea typeface="+mn-ea"/>
                <a:cs typeface="+mn-cs"/>
              </a:rPr>
              <a:t>Next select a card that is daunting.</a:t>
            </a:r>
          </a:p>
          <a:p>
            <a:endParaRPr lang="en-CA" sz="1200" kern="1200" dirty="0" smtClean="0">
              <a:solidFill>
                <a:schemeClr val="tx1"/>
              </a:solidFill>
              <a:latin typeface="+mn-lt"/>
              <a:ea typeface="+mn-ea"/>
              <a:cs typeface="+mn-cs"/>
            </a:endParaRPr>
          </a:p>
          <a:p>
            <a:r>
              <a:rPr lang="en-CA" sz="1200" kern="1200" dirty="0" smtClean="0">
                <a:solidFill>
                  <a:schemeClr val="tx1"/>
                </a:solidFill>
                <a:latin typeface="+mn-lt"/>
                <a:ea typeface="+mn-ea"/>
                <a:cs typeface="+mn-cs"/>
              </a:rPr>
              <a:t>&lt;</a:t>
            </a:r>
            <a:r>
              <a:rPr lang="en-CA" sz="1200" i="1" kern="1200" dirty="0" smtClean="0">
                <a:solidFill>
                  <a:schemeClr val="tx1"/>
                </a:solidFill>
                <a:latin typeface="+mn-lt"/>
                <a:ea typeface="+mn-ea"/>
                <a:cs typeface="+mn-cs"/>
              </a:rPr>
              <a:t> </a:t>
            </a:r>
            <a:r>
              <a:rPr lang="en-CA" sz="1200" i="0" kern="1200" dirty="0" smtClean="0">
                <a:solidFill>
                  <a:schemeClr val="tx1"/>
                </a:solidFill>
                <a:latin typeface="+mn-lt"/>
                <a:ea typeface="+mn-ea"/>
                <a:cs typeface="+mn-cs"/>
              </a:rPr>
              <a:t>Invite clarifying questions. </a:t>
            </a:r>
            <a:r>
              <a:rPr lang="en-CA" sz="1200" kern="1200" dirty="0" smtClean="0">
                <a:solidFill>
                  <a:schemeClr val="tx1"/>
                </a:solidFill>
                <a:latin typeface="+mn-lt"/>
                <a:ea typeface="+mn-ea"/>
                <a:cs typeface="+mn-cs"/>
              </a:rPr>
              <a:t>Post remaining cards.</a:t>
            </a:r>
          </a:p>
          <a:p>
            <a:r>
              <a:rPr lang="en-CA" sz="1200" kern="1200" dirty="0" smtClean="0">
                <a:solidFill>
                  <a:schemeClr val="tx1"/>
                </a:solidFill>
                <a:latin typeface="+mn-lt"/>
                <a:ea typeface="+mn-ea"/>
                <a:cs typeface="+mn-cs"/>
              </a:rPr>
              <a:t>(The</a:t>
            </a:r>
            <a:r>
              <a:rPr lang="en-CA" sz="1200" kern="1200" baseline="0" dirty="0" smtClean="0">
                <a:solidFill>
                  <a:schemeClr val="tx1"/>
                </a:solidFill>
                <a:latin typeface="+mn-lt"/>
                <a:ea typeface="+mn-ea"/>
                <a:cs typeface="+mn-cs"/>
              </a:rPr>
              <a:t> formula, just in case anyone asks, is the Euler product formula.)&gt;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F8FDFB3-C2F1-E64E-BB91-F3CBC0337367}"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kern="1200" dirty="0" smtClean="0">
                <a:solidFill>
                  <a:schemeClr val="tx1"/>
                </a:solidFill>
                <a:latin typeface="+mn-lt"/>
                <a:ea typeface="+mn-ea"/>
                <a:cs typeface="+mn-cs"/>
              </a:rPr>
              <a:t>Interpretive Level</a:t>
            </a:r>
          </a:p>
          <a:p>
            <a:endParaRPr lang="en-US" sz="1200" i="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25 min</a:t>
            </a:r>
          </a:p>
          <a:p>
            <a:r>
              <a:rPr lang="en-US" sz="1200" kern="1200" dirty="0" smtClean="0">
                <a:solidFill>
                  <a:schemeClr val="tx1"/>
                </a:solidFill>
                <a:latin typeface="+mn-lt"/>
                <a:ea typeface="+mn-ea"/>
                <a:cs typeface="+mn-cs"/>
              </a:rPr>
              <a:t>Whole Group/Discussion</a:t>
            </a:r>
          </a:p>
          <a:p>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Select a pair of cards (that are now all</a:t>
            </a:r>
            <a:r>
              <a:rPr lang="en-US" sz="1200" i="1" kern="1200" baseline="0" dirty="0" smtClean="0">
                <a:solidFill>
                  <a:schemeClr val="tx1"/>
                </a:solidFill>
                <a:latin typeface="+mn-lt"/>
                <a:ea typeface="+mn-ea"/>
                <a:cs typeface="+mn-cs"/>
              </a:rPr>
              <a:t> posted on one wall)</a:t>
            </a:r>
            <a:r>
              <a:rPr lang="en-US" sz="1200" i="1" kern="1200" dirty="0" smtClean="0">
                <a:solidFill>
                  <a:schemeClr val="tx1"/>
                </a:solidFill>
                <a:latin typeface="+mn-lt"/>
                <a:ea typeface="+mn-ea"/>
                <a:cs typeface="+mn-cs"/>
              </a:rPr>
              <a:t> that might go together.</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CA" sz="1200" kern="1200" dirty="0" smtClean="0">
                <a:solidFill>
                  <a:schemeClr val="tx1"/>
                </a:solidFill>
                <a:latin typeface="+mn-lt"/>
                <a:ea typeface="+mn-ea"/>
                <a:cs typeface="+mn-cs"/>
              </a:rPr>
              <a:t>&lt;Invite participants to select a pair of cards that might go together. </a:t>
            </a:r>
            <a:endParaRPr lang="en-US" sz="1200" kern="1200" dirty="0" smtClean="0">
              <a:solidFill>
                <a:schemeClr val="tx1"/>
              </a:solidFill>
              <a:latin typeface="+mn-lt"/>
              <a:ea typeface="+mn-ea"/>
              <a:cs typeface="+mn-cs"/>
            </a:endParaRPr>
          </a:p>
          <a:p>
            <a:r>
              <a:rPr lang="en-CA" sz="1200" kern="1200" dirty="0" smtClean="0">
                <a:solidFill>
                  <a:schemeClr val="tx1"/>
                </a:solidFill>
                <a:latin typeface="+mn-lt"/>
                <a:ea typeface="+mn-ea"/>
                <a:cs typeface="+mn-cs"/>
              </a:rPr>
              <a:t>Continue pairing then begin stacking in common themes. Place a symbol (see sidebar) above each stack. When a card doesn’t fit in a stack, start a new stack with a new symbol. Aim to get about 6 stacks of cards.&gt;</a:t>
            </a:r>
            <a:endParaRPr lang="en-US" dirty="0"/>
          </a:p>
        </p:txBody>
      </p:sp>
      <p:sp>
        <p:nvSpPr>
          <p:cNvPr id="4" name="Slide Number Placeholder 3"/>
          <p:cNvSpPr>
            <a:spLocks noGrp="1"/>
          </p:cNvSpPr>
          <p:nvPr>
            <p:ph type="sldNum" sz="quarter" idx="10"/>
          </p:nvPr>
        </p:nvSpPr>
        <p:spPr/>
        <p:txBody>
          <a:bodyPr/>
          <a:lstStyle/>
          <a:p>
            <a:fld id="{7F8FDFB3-C2F1-E64E-BB91-F3CBC0337367}"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75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219827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80781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4248657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34434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7F33CCA0-94DD-2947-9746-90B0221EB69D}"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12207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F33CCA0-94DD-2947-9746-90B0221EB69D}" type="datetimeFigureOut">
              <a:rPr lang="en-US" smtClean="0"/>
              <a:pPr/>
              <a:t>8/7/2013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11397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F33CCA0-94DD-2947-9746-90B0221EB69D}" type="datetimeFigureOut">
              <a:rPr lang="en-US" smtClean="0"/>
              <a:pPr/>
              <a:t>8/7/2013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405854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3CCA0-94DD-2947-9746-90B0221EB69D}" type="datetimeFigureOut">
              <a:rPr lang="en-US" smtClean="0"/>
              <a:pPr/>
              <a:t>8/7/2013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284070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3740027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val="1153231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3CCA0-94DD-2947-9746-90B0221EB69D}" type="datetimeFigureOut">
              <a:rPr lang="en-US" smtClean="0"/>
              <a:pPr/>
              <a:t>8/7/2013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3FA57-51B7-AA47-BE1A-71E8456F4E51}" type="slidenum">
              <a:rPr lang="en-US" smtClean="0"/>
              <a:pPr/>
              <a:t>‹#›</a:t>
            </a:fld>
            <a:endParaRPr lang="en-US"/>
          </a:p>
        </p:txBody>
      </p:sp>
      <p:sp>
        <p:nvSpPr>
          <p:cNvPr id="7" name="Right Triangle 6"/>
          <p:cNvSpPr/>
          <p:nvPr userDrawn="1"/>
        </p:nvSpPr>
        <p:spPr>
          <a:xfrm>
            <a:off x="0" y="5984240"/>
            <a:ext cx="9144000" cy="873760"/>
          </a:xfrm>
          <a:prstGeom prst="rtTriangle">
            <a:avLst/>
          </a:prstGeom>
          <a:gradFill flip="none" rotWithShape="1">
            <a:gsLst>
              <a:gs pos="0">
                <a:srgbClr val="00A3DB"/>
              </a:gs>
              <a:gs pos="100000">
                <a:schemeClr val="accent1">
                  <a:tint val="50000"/>
                  <a:shade val="100000"/>
                  <a:satMod val="350000"/>
                </a:schemeClr>
              </a:gs>
            </a:gsLst>
            <a:lin ang="5400000" scaled="1"/>
            <a:tileRect/>
          </a:gradFill>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Right Triangle 7"/>
          <p:cNvSpPr/>
          <p:nvPr userDrawn="1"/>
        </p:nvSpPr>
        <p:spPr>
          <a:xfrm>
            <a:off x="0" y="6085840"/>
            <a:ext cx="9144000" cy="772160"/>
          </a:xfrm>
          <a:prstGeom prst="rtTriangle">
            <a:avLst/>
          </a:prstGeom>
          <a:gradFill flip="none" rotWithShape="1">
            <a:gsLst>
              <a:gs pos="0">
                <a:srgbClr val="00A3DB"/>
              </a:gs>
              <a:gs pos="100000">
                <a:schemeClr val="accent1">
                  <a:tint val="50000"/>
                  <a:shade val="100000"/>
                  <a:satMod val="35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9" name="Picture 2"/>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28270" y="6350000"/>
            <a:ext cx="16525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554451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spcAft>
          <a:spcPts val="1200"/>
        </a:spcAft>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file:///C:\Users\s.yearley\Dropbox\Math%20Camp%202013\Breakout%203\Camp%20Video.wmv" TargetMode="Externa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77755"/>
            <a:ext cx="7772400" cy="1882037"/>
          </a:xfrm>
        </p:spPr>
        <p:txBody>
          <a:bodyPr>
            <a:normAutofit fontScale="90000"/>
          </a:bodyPr>
          <a:lstStyle/>
          <a:p>
            <a:r>
              <a:rPr lang="en-US" dirty="0" smtClean="0"/>
              <a:t>The Facilitator:</a:t>
            </a:r>
            <a:br>
              <a:rPr lang="en-US" dirty="0" smtClean="0"/>
            </a:br>
            <a:r>
              <a:rPr lang="en-US" dirty="0" smtClean="0"/>
              <a:t>Professional Learning </a:t>
            </a:r>
            <a:br>
              <a:rPr lang="en-US" dirty="0" smtClean="0"/>
            </a:br>
            <a:r>
              <a:rPr lang="en-US" dirty="0" smtClean="0"/>
              <a:t>in Mathematics</a:t>
            </a:r>
            <a:endParaRPr lang="en-US" dirty="0"/>
          </a:p>
        </p:txBody>
      </p:sp>
      <p:sp>
        <p:nvSpPr>
          <p:cNvPr id="3" name="Subtitle 2"/>
          <p:cNvSpPr>
            <a:spLocks noGrp="1"/>
          </p:cNvSpPr>
          <p:nvPr>
            <p:ph type="subTitle" idx="1"/>
          </p:nvPr>
        </p:nvSpPr>
        <p:spPr>
          <a:xfrm>
            <a:off x="1371600" y="4850080"/>
            <a:ext cx="6400800" cy="788720"/>
          </a:xfrm>
        </p:spPr>
        <p:txBody>
          <a:bodyPr/>
          <a:lstStyle/>
          <a:p>
            <a:r>
              <a:rPr lang="en-US" dirty="0" smtClean="0"/>
              <a:t>Breakout 3</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2026" y="339203"/>
            <a:ext cx="3209894" cy="1669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846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5: Pairs</a:t>
            </a:r>
            <a:endParaRPr lang="en-US" dirty="0"/>
          </a:p>
        </p:txBody>
      </p:sp>
      <p:sp>
        <p:nvSpPr>
          <p:cNvPr id="3" name="Content Placeholder 2"/>
          <p:cNvSpPr>
            <a:spLocks noGrp="1"/>
          </p:cNvSpPr>
          <p:nvPr>
            <p:ph idx="1"/>
          </p:nvPr>
        </p:nvSpPr>
        <p:spPr>
          <a:xfrm>
            <a:off x="457200" y="5032466"/>
            <a:ext cx="8229600" cy="932188"/>
          </a:xfrm>
        </p:spPr>
        <p:txBody>
          <a:bodyPr/>
          <a:lstStyle/>
          <a:p>
            <a:r>
              <a:rPr lang="en-US" dirty="0" smtClean="0"/>
              <a:t>Select a pair that might  go together.</a:t>
            </a:r>
          </a:p>
        </p:txBody>
      </p:sp>
      <p:pic>
        <p:nvPicPr>
          <p:cNvPr id="5" name="Picture 4"/>
          <p:cNvPicPr>
            <a:picLocks noChangeAspect="1"/>
          </p:cNvPicPr>
          <p:nvPr/>
        </p:nvPicPr>
        <p:blipFill>
          <a:blip r:embed="rId3"/>
          <a:stretch>
            <a:fillRect/>
          </a:stretch>
        </p:blipFill>
        <p:spPr>
          <a:xfrm>
            <a:off x="2513163" y="1417638"/>
            <a:ext cx="4080514" cy="2993007"/>
          </a:xfrm>
          <a:prstGeom prst="rect">
            <a:avLst/>
          </a:prstGeom>
          <a:ln w="76200" cmpd="sng">
            <a:solidFill>
              <a:srgbClr val="15A7E0"/>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6: Naming</a:t>
            </a:r>
            <a:endParaRPr lang="en-US" dirty="0"/>
          </a:p>
        </p:txBody>
      </p:sp>
      <p:grpSp>
        <p:nvGrpSpPr>
          <p:cNvPr id="7" name="Group 6"/>
          <p:cNvGrpSpPr/>
          <p:nvPr/>
        </p:nvGrpSpPr>
        <p:grpSpPr>
          <a:xfrm>
            <a:off x="801850" y="1417638"/>
            <a:ext cx="7615900" cy="4893381"/>
            <a:chOff x="801850" y="1417638"/>
            <a:chExt cx="7615900" cy="4893381"/>
          </a:xfrm>
        </p:grpSpPr>
        <p:pic>
          <p:nvPicPr>
            <p:cNvPr id="5" name="Picture 4"/>
            <p:cNvPicPr>
              <a:picLocks noChangeAspect="1"/>
            </p:cNvPicPr>
            <p:nvPr/>
          </p:nvPicPr>
          <p:blipFill>
            <a:blip r:embed="rId3"/>
            <a:stretch>
              <a:fillRect/>
            </a:stretch>
          </p:blipFill>
          <p:spPr>
            <a:xfrm>
              <a:off x="3188893" y="2726991"/>
              <a:ext cx="2810274" cy="3584028"/>
            </a:xfrm>
            <a:prstGeom prst="rect">
              <a:avLst/>
            </a:prstGeom>
            <a:ln w="76200" cmpd="sng">
              <a:solidFill>
                <a:schemeClr val="tx1"/>
              </a:solidFill>
            </a:ln>
          </p:spPr>
        </p:pic>
        <p:sp>
          <p:nvSpPr>
            <p:cNvPr id="6" name="Cloud Callout 5"/>
            <p:cNvSpPr/>
            <p:nvPr/>
          </p:nvSpPr>
          <p:spPr>
            <a:xfrm>
              <a:off x="801850" y="1417638"/>
              <a:ext cx="7615900" cy="1986875"/>
            </a:xfrm>
            <a:prstGeom prst="cloudCallout">
              <a:avLst>
                <a:gd name="adj1" fmla="val -9124"/>
                <a:gd name="adj2" fmla="val 73379"/>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latin typeface="Chalkboard"/>
                  <a:cs typeface="Chalkboard"/>
                </a:rPr>
                <a:t>You’re going to call me WHAT!?</a:t>
              </a:r>
              <a:endParaRPr lang="en-US" sz="3600" dirty="0">
                <a:solidFill>
                  <a:schemeClr val="tx1"/>
                </a:solidFill>
                <a:latin typeface="Chalkboard"/>
                <a:cs typeface="Chalkboard"/>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7: </a:t>
            </a:r>
            <a:r>
              <a:rPr lang="en-US" dirty="0" err="1" smtClean="0"/>
              <a:t>Dotmocracy</a:t>
            </a:r>
            <a:endParaRPr lang="en-US" dirty="0"/>
          </a:p>
        </p:txBody>
      </p:sp>
      <p:sp>
        <p:nvSpPr>
          <p:cNvPr id="3" name="Content Placeholder 2"/>
          <p:cNvSpPr>
            <a:spLocks noGrp="1"/>
          </p:cNvSpPr>
          <p:nvPr>
            <p:ph idx="1"/>
          </p:nvPr>
        </p:nvSpPr>
        <p:spPr>
          <a:xfrm>
            <a:off x="457200" y="1600201"/>
            <a:ext cx="8229600" cy="3357960"/>
          </a:xfrm>
        </p:spPr>
        <p:txBody>
          <a:bodyPr>
            <a:normAutofit/>
          </a:bodyPr>
          <a:lstStyle/>
          <a:p>
            <a:r>
              <a:rPr lang="en-US" dirty="0" smtClean="0">
                <a:solidFill>
                  <a:srgbClr val="008000"/>
                </a:solidFill>
              </a:rPr>
              <a:t>Put a green dot on the stack that is the most relevant and important for your situation. </a:t>
            </a:r>
          </a:p>
          <a:p>
            <a:pPr>
              <a:buNone/>
            </a:pPr>
            <a:endParaRPr lang="en-US" dirty="0" smtClean="0"/>
          </a:p>
          <a:p>
            <a:r>
              <a:rPr lang="en-US" dirty="0" smtClean="0">
                <a:solidFill>
                  <a:srgbClr val="FF0000"/>
                </a:solidFill>
              </a:rPr>
              <a:t>Put a red dot on the stack that is the least relevant and important for your situation. </a:t>
            </a:r>
          </a:p>
        </p:txBody>
      </p:sp>
      <p:sp>
        <p:nvSpPr>
          <p:cNvPr id="4" name="Oval 3"/>
          <p:cNvSpPr/>
          <p:nvPr/>
        </p:nvSpPr>
        <p:spPr>
          <a:xfrm>
            <a:off x="2621257" y="4728491"/>
            <a:ext cx="1215897" cy="1215897"/>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Oval 4"/>
          <p:cNvSpPr/>
          <p:nvPr/>
        </p:nvSpPr>
        <p:spPr>
          <a:xfrm>
            <a:off x="4543681" y="4728491"/>
            <a:ext cx="1215897" cy="121589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80">
                                          <p:stCondLst>
                                            <p:cond delay="0"/>
                                          </p:stCondLst>
                                        </p:cTn>
                                        <p:tgtEl>
                                          <p:spTgt spid="5"/>
                                        </p:tgtEl>
                                      </p:cBhvr>
                                    </p:animEffect>
                                    <p:anim calcmode="lin" valueType="num">
                                      <p:cBhvr>
                                        <p:cTn id="2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0" dur="26">
                                          <p:stCondLst>
                                            <p:cond delay="650"/>
                                          </p:stCondLst>
                                        </p:cTn>
                                        <p:tgtEl>
                                          <p:spTgt spid="5"/>
                                        </p:tgtEl>
                                      </p:cBhvr>
                                      <p:to x="100000" y="60000"/>
                                    </p:animScale>
                                    <p:animScale>
                                      <p:cBhvr>
                                        <p:cTn id="31" dur="166" decel="50000">
                                          <p:stCondLst>
                                            <p:cond delay="676"/>
                                          </p:stCondLst>
                                        </p:cTn>
                                        <p:tgtEl>
                                          <p:spTgt spid="5"/>
                                        </p:tgtEl>
                                      </p:cBhvr>
                                      <p:to x="100000" y="100000"/>
                                    </p:animScale>
                                    <p:animScale>
                                      <p:cBhvr>
                                        <p:cTn id="32" dur="26">
                                          <p:stCondLst>
                                            <p:cond delay="1312"/>
                                          </p:stCondLst>
                                        </p:cTn>
                                        <p:tgtEl>
                                          <p:spTgt spid="5"/>
                                        </p:tgtEl>
                                      </p:cBhvr>
                                      <p:to x="100000" y="80000"/>
                                    </p:animScale>
                                    <p:animScale>
                                      <p:cBhvr>
                                        <p:cTn id="33" dur="166" decel="50000">
                                          <p:stCondLst>
                                            <p:cond delay="1338"/>
                                          </p:stCondLst>
                                        </p:cTn>
                                        <p:tgtEl>
                                          <p:spTgt spid="5"/>
                                        </p:tgtEl>
                                      </p:cBhvr>
                                      <p:to x="100000" y="100000"/>
                                    </p:animScale>
                                    <p:animScale>
                                      <p:cBhvr>
                                        <p:cTn id="34" dur="26">
                                          <p:stCondLst>
                                            <p:cond delay="1642"/>
                                          </p:stCondLst>
                                        </p:cTn>
                                        <p:tgtEl>
                                          <p:spTgt spid="5"/>
                                        </p:tgtEl>
                                      </p:cBhvr>
                                      <p:to x="100000" y="90000"/>
                                    </p:animScale>
                                    <p:animScale>
                                      <p:cBhvr>
                                        <p:cTn id="35" dur="166" decel="50000">
                                          <p:stCondLst>
                                            <p:cond delay="1668"/>
                                          </p:stCondLst>
                                        </p:cTn>
                                        <p:tgtEl>
                                          <p:spTgt spid="5"/>
                                        </p:tgtEl>
                                      </p:cBhvr>
                                      <p:to x="100000" y="100000"/>
                                    </p:animScale>
                                    <p:animScale>
                                      <p:cBhvr>
                                        <p:cTn id="36" dur="26">
                                          <p:stCondLst>
                                            <p:cond delay="1808"/>
                                          </p:stCondLst>
                                        </p:cTn>
                                        <p:tgtEl>
                                          <p:spTgt spid="5"/>
                                        </p:tgtEl>
                                      </p:cBhvr>
                                      <p:to x="100000" y="95000"/>
                                    </p:animScale>
                                    <p:animScale>
                                      <p:cBhvr>
                                        <p:cTn id="37"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8: Dialogue</a:t>
            </a:r>
            <a:endParaRPr lang="en-US" dirty="0"/>
          </a:p>
        </p:txBody>
      </p:sp>
      <p:sp>
        <p:nvSpPr>
          <p:cNvPr id="3" name="Content Placeholder 2"/>
          <p:cNvSpPr>
            <a:spLocks noGrp="1"/>
          </p:cNvSpPr>
          <p:nvPr>
            <p:ph idx="1"/>
          </p:nvPr>
        </p:nvSpPr>
        <p:spPr/>
        <p:txBody>
          <a:bodyPr>
            <a:normAutofit/>
          </a:bodyPr>
          <a:lstStyle/>
          <a:p>
            <a:pPr>
              <a:buNone/>
            </a:pPr>
            <a:r>
              <a:rPr lang="en-US" dirty="0" smtClean="0">
                <a:solidFill>
                  <a:srgbClr val="15A7E0"/>
                </a:solidFill>
              </a:rPr>
              <a:t>Participation Guidelines:</a:t>
            </a:r>
          </a:p>
          <a:p>
            <a:pPr lvl="0"/>
            <a:r>
              <a:rPr lang="en-US" dirty="0" smtClean="0"/>
              <a:t>Everyone has wisdom.</a:t>
            </a:r>
          </a:p>
          <a:p>
            <a:pPr lvl="0"/>
            <a:r>
              <a:rPr lang="en-US" dirty="0" smtClean="0"/>
              <a:t>We need wisdom for the wisest results.</a:t>
            </a:r>
          </a:p>
          <a:p>
            <a:pPr lvl="0"/>
            <a:r>
              <a:rPr lang="en-US" dirty="0" smtClean="0"/>
              <a:t>There are no wrong answers.</a:t>
            </a:r>
          </a:p>
          <a:p>
            <a:pPr lvl="0"/>
            <a:r>
              <a:rPr lang="en-US" dirty="0" smtClean="0"/>
              <a:t>The whole is greater than the sum of its parts.</a:t>
            </a:r>
          </a:p>
          <a:p>
            <a:pPr lvl="0"/>
            <a:r>
              <a:rPr lang="en-US" dirty="0" smtClean="0"/>
              <a:t>Each person will hear others and be heard.</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9: Reflection</a:t>
            </a:r>
            <a:endParaRPr lang="en-US" dirty="0"/>
          </a:p>
        </p:txBody>
      </p:sp>
      <p:sp>
        <p:nvSpPr>
          <p:cNvPr id="3" name="Content Placeholder 2"/>
          <p:cNvSpPr>
            <a:spLocks noGrp="1"/>
          </p:cNvSpPr>
          <p:nvPr>
            <p:ph idx="1"/>
          </p:nvPr>
        </p:nvSpPr>
        <p:spPr>
          <a:xfrm>
            <a:off x="457200" y="1600200"/>
            <a:ext cx="8229600" cy="2966171"/>
          </a:xfrm>
        </p:spPr>
        <p:txBody>
          <a:bodyPr>
            <a:normAutofit/>
          </a:bodyPr>
          <a:lstStyle/>
          <a:p>
            <a:pPr>
              <a:spcBef>
                <a:spcPts val="1823"/>
              </a:spcBef>
            </a:pPr>
            <a:r>
              <a:rPr lang="en-US" sz="2800" dirty="0" smtClean="0"/>
              <a:t>Think about a time when you were a facilitator of professional learning of mathematics.  </a:t>
            </a:r>
          </a:p>
          <a:p>
            <a:pPr>
              <a:spcBef>
                <a:spcPts val="1823"/>
              </a:spcBef>
            </a:pPr>
            <a:r>
              <a:rPr lang="en-US" sz="2800" dirty="0" smtClean="0"/>
              <a:t>Consider our “stacks” and reflect on what you might have done differently. Why?</a:t>
            </a:r>
          </a:p>
        </p:txBody>
      </p:sp>
      <p:pic>
        <p:nvPicPr>
          <p:cNvPr id="4" name="Picture 3"/>
          <p:cNvPicPr>
            <a:picLocks noChangeAspect="1"/>
          </p:cNvPicPr>
          <p:nvPr/>
        </p:nvPicPr>
        <p:blipFill>
          <a:blip r:embed="rId3">
            <a:alphaModFix/>
          </a:blip>
          <a:stretch>
            <a:fillRect/>
          </a:stretch>
        </p:blipFill>
        <p:spPr>
          <a:xfrm>
            <a:off x="0" y="3769283"/>
            <a:ext cx="9144000" cy="221563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Moving Forward</a:t>
            </a:r>
            <a:endParaRPr lang="en-US" dirty="0"/>
          </a:p>
        </p:txBody>
      </p:sp>
      <p:sp>
        <p:nvSpPr>
          <p:cNvPr id="3" name="Content Placeholder 2"/>
          <p:cNvSpPr>
            <a:spLocks noGrp="1"/>
          </p:cNvSpPr>
          <p:nvPr>
            <p:ph idx="1"/>
          </p:nvPr>
        </p:nvSpPr>
        <p:spPr/>
        <p:txBody>
          <a:bodyPr/>
          <a:lstStyle/>
          <a:p>
            <a:r>
              <a:rPr lang="en-US" dirty="0" smtClean="0"/>
              <a:t>What needs to take place to increase the frequency of the use of these practices?</a:t>
            </a:r>
          </a:p>
          <a:p>
            <a:pPr>
              <a:buNone/>
            </a:pPr>
            <a:endParaRPr lang="en-US" dirty="0" smtClean="0"/>
          </a:p>
          <a:p>
            <a:r>
              <a:rPr lang="en-US" dirty="0" smtClean="0"/>
              <a:t>How will this dialogue and your reflections affect what you do in the coming year?</a:t>
            </a:r>
          </a:p>
          <a:p>
            <a:pPr>
              <a:buNone/>
            </a:pPr>
            <a:endParaRPr lang="en-US" dirty="0" smtClean="0"/>
          </a:p>
          <a:p>
            <a:r>
              <a:rPr lang="en-US" dirty="0" smtClean="0"/>
              <a:t>How can we support each other?</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Breakout 3</a:t>
            </a:r>
            <a:endParaRPr lang="en-US" dirty="0"/>
          </a:p>
        </p:txBody>
      </p:sp>
      <p:sp>
        <p:nvSpPr>
          <p:cNvPr id="3" name="Content Placeholder 2"/>
          <p:cNvSpPr>
            <a:spLocks noGrp="1"/>
          </p:cNvSpPr>
          <p:nvPr>
            <p:ph idx="1"/>
          </p:nvPr>
        </p:nvSpPr>
        <p:spPr/>
        <p:txBody>
          <a:bodyPr/>
          <a:lstStyle/>
          <a:p>
            <a:pPr>
              <a:buNone/>
            </a:pPr>
            <a:r>
              <a:rPr lang="en-US" dirty="0" smtClean="0"/>
              <a:t>Rational Objective: </a:t>
            </a:r>
          </a:p>
          <a:p>
            <a:r>
              <a:rPr lang="en-US" sz="2800" dirty="0" smtClean="0"/>
              <a:t>To identify underpinnings of effective facilitation of professional learning in mathematics</a:t>
            </a:r>
          </a:p>
          <a:p>
            <a:pPr>
              <a:buNone/>
            </a:pPr>
            <a:endParaRPr lang="en-US" sz="2800" dirty="0" smtClean="0"/>
          </a:p>
          <a:p>
            <a:pPr>
              <a:buNone/>
            </a:pPr>
            <a:r>
              <a:rPr lang="en-US" dirty="0" smtClean="0"/>
              <a:t>Experiential Aim: </a:t>
            </a:r>
          </a:p>
          <a:p>
            <a:r>
              <a:rPr lang="en-US" sz="2800" dirty="0" smtClean="0"/>
              <a:t>To increase efficacy as a facilitator of professional learning in mathematics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 1: Hidden Highlights</a:t>
            </a:r>
            <a:endParaRPr lang="en-CA" dirty="0"/>
          </a:p>
        </p:txBody>
      </p:sp>
      <p:sp>
        <p:nvSpPr>
          <p:cNvPr id="3" name="Content Placeholder 2"/>
          <p:cNvSpPr>
            <a:spLocks noGrp="1"/>
          </p:cNvSpPr>
          <p:nvPr>
            <p:ph idx="1"/>
          </p:nvPr>
        </p:nvSpPr>
        <p:spPr>
          <a:xfrm>
            <a:off x="457200" y="1417638"/>
            <a:ext cx="3825989" cy="2284095"/>
          </a:xfrm>
        </p:spPr>
        <p:txBody>
          <a:bodyPr>
            <a:normAutofit/>
          </a:bodyPr>
          <a:lstStyle/>
          <a:p>
            <a:pPr>
              <a:tabLst>
                <a:tab pos="7985125" algn="l"/>
              </a:tabLst>
            </a:pPr>
            <a:r>
              <a:rPr lang="en-US" dirty="0" smtClean="0"/>
              <a:t>Secretly record one highlight from the plenary on a yellow sticky. </a:t>
            </a:r>
          </a:p>
          <a:p>
            <a:pPr>
              <a:buNone/>
              <a:tabLst>
                <a:tab pos="7985125" algn="l"/>
              </a:tabLst>
            </a:pPr>
            <a:endParaRPr lang="en-US" dirty="0" smtClean="0"/>
          </a:p>
        </p:txBody>
      </p:sp>
      <p:sp>
        <p:nvSpPr>
          <p:cNvPr id="6" name="Content Placeholder 2"/>
          <p:cNvSpPr txBox="1">
            <a:spLocks/>
          </p:cNvSpPr>
          <p:nvPr/>
        </p:nvSpPr>
        <p:spPr>
          <a:xfrm>
            <a:off x="457200" y="3944913"/>
            <a:ext cx="8229600" cy="2256165"/>
          </a:xfrm>
          <a:prstGeom prst="rect">
            <a:avLst/>
          </a:prstGeom>
        </p:spPr>
        <p:txBody>
          <a:bodyPr vert="horz" lIns="91440" tIns="45720" rIns="91440" bIns="45720" rtlCol="0">
            <a:normAutofit/>
          </a:bodyPr>
          <a:lstStyle/>
          <a:p>
            <a:pPr marL="342900" marR="0" lvl="0" indent="-342900" fontAlgn="auto">
              <a:lnSpc>
                <a:spcPct val="100000"/>
              </a:lnSpc>
              <a:spcBef>
                <a:spcPct val="20000"/>
              </a:spcBef>
              <a:spcAft>
                <a:spcPts val="1200"/>
              </a:spcAft>
              <a:buClrTx/>
              <a:buSzTx/>
              <a:buFont typeface="Arial"/>
              <a:buChar char="•"/>
              <a:tabLst>
                <a:tab pos="7985125" algn="l"/>
              </a:tabLst>
              <a:defRPr/>
            </a:pPr>
            <a:r>
              <a:rPr lang="en-US" sz="2800" dirty="0" smtClean="0"/>
              <a:t>Then give it to another participant to stick it on their forehead – no peeking!  </a:t>
            </a:r>
          </a:p>
          <a:p>
            <a:pPr marL="342900" marR="0" lvl="0" indent="-342900" fontAlgn="auto">
              <a:lnSpc>
                <a:spcPct val="100000"/>
              </a:lnSpc>
              <a:spcBef>
                <a:spcPct val="20000"/>
              </a:spcBef>
              <a:spcAft>
                <a:spcPts val="1200"/>
              </a:spcAft>
              <a:buClrTx/>
              <a:buSzTx/>
              <a:buFont typeface="Arial"/>
              <a:buChar char="•"/>
              <a:tabLst>
                <a:tab pos="7985125" algn="l"/>
              </a:tabLst>
              <a:defRPr/>
            </a:pPr>
            <a:r>
              <a:rPr lang="en-US" sz="2800" dirty="0" smtClean="0"/>
              <a:t>Each participant will have one unknown highlight on their forehead.</a:t>
            </a:r>
          </a:p>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endParaRPr kumimoji="0" lang="en-CA"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7" name="Picture 6"/>
          <p:cNvPicPr>
            <a:picLocks noChangeAspect="1"/>
          </p:cNvPicPr>
          <p:nvPr/>
        </p:nvPicPr>
        <p:blipFill>
          <a:blip r:embed="rId3"/>
          <a:stretch>
            <a:fillRect/>
          </a:stretch>
        </p:blipFill>
        <p:spPr>
          <a:xfrm>
            <a:off x="4485857" y="1417638"/>
            <a:ext cx="3977530" cy="2399879"/>
          </a:xfrm>
          <a:prstGeom prst="rect">
            <a:avLst/>
          </a:prstGeom>
          <a:ln w="38100" cmpd="sng">
            <a:solidFill>
              <a:schemeClr val="tx1"/>
            </a:solidFill>
          </a:ln>
        </p:spPr>
      </p:pic>
    </p:spTree>
    <p:extLst>
      <p:ext uri="{BB962C8B-B14F-4D97-AF65-F5344CB8AC3E}">
        <p14:creationId xmlns:p14="http://schemas.microsoft.com/office/powerpoint/2010/main" val="17317250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 1: Hidden Highlights</a:t>
            </a:r>
            <a:endParaRPr lang="en-CA" dirty="0"/>
          </a:p>
        </p:txBody>
      </p:sp>
      <p:sp>
        <p:nvSpPr>
          <p:cNvPr id="3" name="Content Placeholder 2"/>
          <p:cNvSpPr>
            <a:spLocks noGrp="1"/>
          </p:cNvSpPr>
          <p:nvPr>
            <p:ph idx="1"/>
          </p:nvPr>
        </p:nvSpPr>
        <p:spPr>
          <a:xfrm>
            <a:off x="457200" y="1417638"/>
            <a:ext cx="4028657" cy="4708525"/>
          </a:xfrm>
        </p:spPr>
        <p:txBody>
          <a:bodyPr>
            <a:normAutofit lnSpcReduction="10000"/>
          </a:bodyPr>
          <a:lstStyle/>
          <a:p>
            <a:r>
              <a:rPr lang="en-US" sz="3000" dirty="0" smtClean="0"/>
              <a:t>You may ask any other participant two yes/no questions. </a:t>
            </a:r>
          </a:p>
          <a:p>
            <a:pPr>
              <a:buNone/>
            </a:pPr>
            <a:endParaRPr lang="en-US" sz="3000" dirty="0" smtClean="0"/>
          </a:p>
          <a:p>
            <a:r>
              <a:rPr lang="en-US" sz="3000" dirty="0" smtClean="0"/>
              <a:t>Once you have correctly identified your head highlight, post it on the Highlight Poster.</a:t>
            </a:r>
          </a:p>
          <a:p>
            <a:pPr>
              <a:buNone/>
            </a:pPr>
            <a:endParaRPr lang="en-CA" dirty="0"/>
          </a:p>
        </p:txBody>
      </p:sp>
      <p:pic>
        <p:nvPicPr>
          <p:cNvPr id="6" name="Picture 5"/>
          <p:cNvPicPr>
            <a:picLocks noChangeAspect="1"/>
          </p:cNvPicPr>
          <p:nvPr/>
        </p:nvPicPr>
        <p:blipFill>
          <a:blip r:embed="rId3"/>
          <a:stretch>
            <a:fillRect/>
          </a:stretch>
        </p:blipFill>
        <p:spPr>
          <a:xfrm>
            <a:off x="4485857" y="1417638"/>
            <a:ext cx="3977530" cy="2399879"/>
          </a:xfrm>
          <a:prstGeom prst="rect">
            <a:avLst/>
          </a:prstGeom>
          <a:ln w="38100" cmpd="sng">
            <a:solidFill>
              <a:schemeClr val="tx1"/>
            </a:solidFill>
          </a:ln>
        </p:spPr>
      </p:pic>
    </p:spTree>
    <p:extLst>
      <p:ext uri="{BB962C8B-B14F-4D97-AF65-F5344CB8AC3E}">
        <p14:creationId xmlns:p14="http://schemas.microsoft.com/office/powerpoint/2010/main" val="1731725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2: Reflection</a:t>
            </a:r>
            <a:endParaRPr lang="en-US" dirty="0"/>
          </a:p>
        </p:txBody>
      </p:sp>
      <p:sp>
        <p:nvSpPr>
          <p:cNvPr id="3" name="Content Placeholder 2"/>
          <p:cNvSpPr>
            <a:spLocks noGrp="1"/>
          </p:cNvSpPr>
          <p:nvPr>
            <p:ph idx="1"/>
          </p:nvPr>
        </p:nvSpPr>
        <p:spPr>
          <a:xfrm>
            <a:off x="457200" y="1600200"/>
            <a:ext cx="5702300" cy="4525963"/>
          </a:xfrm>
        </p:spPr>
        <p:txBody>
          <a:bodyPr>
            <a:normAutofit fontScale="92500"/>
          </a:bodyPr>
          <a:lstStyle/>
          <a:p>
            <a:r>
              <a:rPr lang="en-US" sz="3294" dirty="0" smtClean="0"/>
              <a:t>Reflect on the plenary messages.</a:t>
            </a:r>
          </a:p>
          <a:p>
            <a:r>
              <a:rPr lang="en-US" sz="3294" dirty="0" smtClean="0"/>
              <a:t>Identify things that support effective facilitation of professional learning in mathematics, specifically.</a:t>
            </a:r>
          </a:p>
          <a:p>
            <a:r>
              <a:rPr lang="en-US" sz="3294" dirty="0" smtClean="0"/>
              <a:t>Write one thing per card. </a:t>
            </a:r>
          </a:p>
          <a:p>
            <a:r>
              <a:rPr lang="en-US" sz="3294" dirty="0" smtClean="0"/>
              <a:t>Try to use fewer than 5 words.</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9969" y="2064862"/>
            <a:ext cx="1555644" cy="1484343"/>
          </a:xfrm>
          <a:prstGeom prst="rect">
            <a:avLst/>
          </a:prstGeom>
        </p:spPr>
      </p:pic>
      <p:pic>
        <p:nvPicPr>
          <p:cNvPr id="6" name="Picture 5"/>
          <p:cNvPicPr>
            <a:picLocks noChangeAspect="1"/>
          </p:cNvPicPr>
          <p:nvPr/>
        </p:nvPicPr>
        <p:blipFill>
          <a:blip r:embed="rId3">
            <a:alphaModFix amt="48000"/>
            <a:extLst>
              <a:ext uri="{28A0092B-C50C-407E-A947-70E740481C1C}">
                <a14:useLocalDpi xmlns:a14="http://schemas.microsoft.com/office/drawing/2010/main" val="0"/>
              </a:ext>
            </a:extLst>
          </a:blip>
          <a:stretch>
            <a:fillRect/>
          </a:stretch>
        </p:blipFill>
        <p:spPr>
          <a:xfrm>
            <a:off x="6699969" y="3549205"/>
            <a:ext cx="1555644" cy="1484343"/>
          </a:xfrm>
          <a:prstGeom prst="rect">
            <a:avLst/>
          </a:prstGeom>
          <a:scene3d>
            <a:camera prst="orthographicFront">
              <a:rot lat="21599969" lon="10799999" rev="10799999"/>
            </a:camera>
            <a:lightRig rig="threePt" dir="t"/>
          </a:scene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ppt_x</p:attrName>
                                        </p:attrNameLst>
                                      </p:cBhvr>
                                      <p:tavLst>
                                        <p:tav tm="0">
                                          <p:val>
                                            <p:strVal val="#ppt_x"/>
                                          </p:val>
                                        </p:tav>
                                        <p:tav tm="100000">
                                          <p:val>
                                            <p:strVal val="#ppt_x"/>
                                          </p:val>
                                        </p:tav>
                                      </p:tavLst>
                                    </p:anim>
                                    <p:anim calcmode="lin" valueType="num">
                                      <p:cBhvr>
                                        <p:cTn id="9" dur="2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3: Math Moves</a:t>
            </a:r>
            <a:endParaRPr lang="en-US" dirty="0"/>
          </a:p>
        </p:txBody>
      </p:sp>
      <p:sp>
        <p:nvSpPr>
          <p:cNvPr id="6" name="Content Placeholder 5"/>
          <p:cNvSpPr>
            <a:spLocks noGrp="1"/>
          </p:cNvSpPr>
          <p:nvPr>
            <p:ph idx="1"/>
          </p:nvPr>
        </p:nvSpPr>
        <p:spPr/>
        <p:txBody>
          <a:bodyPr>
            <a:normAutofit/>
          </a:bodyPr>
          <a:lstStyle/>
          <a:p>
            <a:r>
              <a:rPr lang="en-US" dirty="0" smtClean="0"/>
              <a:t>While viewing the video, think about what identifies this learning experience as facilitation rather than presentation. </a:t>
            </a:r>
          </a:p>
          <a:p>
            <a:r>
              <a:rPr lang="en-US" dirty="0" smtClean="0"/>
              <a:t>Did you notice any math moves? </a:t>
            </a:r>
          </a:p>
          <a:p>
            <a:r>
              <a:rPr lang="en-US" dirty="0" smtClean="0"/>
              <a:t>Add any new statements to the </a:t>
            </a:r>
            <a:r>
              <a:rPr lang="en-US" smtClean="0"/>
              <a:t>blue sticky notes.</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3: Math Moves</a:t>
            </a:r>
            <a:endParaRPr lang="en-US" dirty="0"/>
          </a:p>
        </p:txBody>
      </p:sp>
      <p:pic>
        <p:nvPicPr>
          <p:cNvPr id="5" name="Camp Video.wmv">
            <a:hlinkClick r:id="" action="ppaction://media"/>
          </p:cNvPr>
          <p:cNvPicPr>
            <a:picLocks noGrp="1"/>
          </p:cNvPicPr>
          <p:nvPr>
            <p:ph idx="1"/>
            <a:videoFile r:link="rId1"/>
          </p:nvPr>
        </p:nvPicPr>
        <p:blipFill>
          <a:blip r:embed="rId4"/>
          <a:stretch>
            <a:fillRect/>
          </a:stretch>
        </p:blipFill>
        <p:spPr>
          <a:xfrm>
            <a:off x="0" y="0"/>
            <a:ext cx="9143999" cy="6858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4: Intriguing?  </a:t>
            </a:r>
            <a:endParaRPr lang="en-US" dirty="0"/>
          </a:p>
        </p:txBody>
      </p:sp>
      <p:sp>
        <p:nvSpPr>
          <p:cNvPr id="3" name="Content Placeholder 2"/>
          <p:cNvSpPr>
            <a:spLocks noGrp="1"/>
          </p:cNvSpPr>
          <p:nvPr>
            <p:ph idx="1"/>
          </p:nvPr>
        </p:nvSpPr>
        <p:spPr>
          <a:xfrm>
            <a:off x="457200" y="1600200"/>
            <a:ext cx="8229600" cy="1993453"/>
          </a:xfrm>
        </p:spPr>
        <p:txBody>
          <a:bodyPr/>
          <a:lstStyle/>
          <a:p>
            <a:r>
              <a:rPr lang="en-US" dirty="0" smtClean="0"/>
              <a:t>As a group, select one card with something that intrigues you.</a:t>
            </a:r>
          </a:p>
          <a:p>
            <a:pPr>
              <a:buNone/>
            </a:pPr>
            <a:endParaRPr lang="en-US" dirty="0"/>
          </a:p>
        </p:txBody>
      </p:sp>
      <p:pic>
        <p:nvPicPr>
          <p:cNvPr id="7" name="Picture 6"/>
          <p:cNvPicPr>
            <a:picLocks noChangeAspect="1"/>
          </p:cNvPicPr>
          <p:nvPr/>
        </p:nvPicPr>
        <p:blipFill>
          <a:blip r:embed="rId3"/>
          <a:stretch>
            <a:fillRect/>
          </a:stretch>
        </p:blipFill>
        <p:spPr>
          <a:xfrm>
            <a:off x="2109154" y="3233076"/>
            <a:ext cx="4254828" cy="267622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4: Daunting?  </a:t>
            </a:r>
            <a:endParaRPr lang="en-US" dirty="0"/>
          </a:p>
        </p:txBody>
      </p:sp>
      <p:sp>
        <p:nvSpPr>
          <p:cNvPr id="3" name="Content Placeholder 2"/>
          <p:cNvSpPr>
            <a:spLocks noGrp="1"/>
          </p:cNvSpPr>
          <p:nvPr>
            <p:ph idx="1"/>
          </p:nvPr>
        </p:nvSpPr>
        <p:spPr>
          <a:xfrm>
            <a:off x="457200" y="1600200"/>
            <a:ext cx="8229600" cy="1993453"/>
          </a:xfrm>
        </p:spPr>
        <p:txBody>
          <a:bodyPr/>
          <a:lstStyle/>
          <a:p>
            <a:r>
              <a:rPr lang="en-US" dirty="0" smtClean="0"/>
              <a:t>Now select one that is daunting.</a:t>
            </a:r>
          </a:p>
          <a:p>
            <a:pPr>
              <a:buNone/>
            </a:pPr>
            <a:endParaRPr lang="en-US" dirty="0"/>
          </a:p>
        </p:txBody>
      </p:sp>
      <p:pic>
        <p:nvPicPr>
          <p:cNvPr id="5" name="Picture 4"/>
          <p:cNvPicPr>
            <a:picLocks noChangeAspect="1"/>
          </p:cNvPicPr>
          <p:nvPr/>
        </p:nvPicPr>
        <p:blipFill>
          <a:blip r:embed="rId3"/>
          <a:stretch>
            <a:fillRect/>
          </a:stretch>
        </p:blipFill>
        <p:spPr>
          <a:xfrm>
            <a:off x="1557518" y="2848719"/>
            <a:ext cx="5793826" cy="2312090"/>
          </a:xfrm>
          <a:prstGeom prst="rect">
            <a:avLst/>
          </a:prstGeom>
          <a:ln w="76200" cmpd="sng">
            <a:solidFill>
              <a:srgbClr val="15A7E0"/>
            </a:solidFill>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23&quot;&gt;&lt;property id=&quot;20148&quot; value=&quot;5&quot;/&gt;&lt;property id=&quot;20300&quot; value=&quot;Slide 1&quot;/&gt;&lt;property id=&quot;20307&quot; value=&quot;258&quot;/&gt;&lt;/object&gt;&lt;object type=&quot;3&quot; unique_id=&quot;10052&quot;&gt;&lt;property id=&quot;20148&quot; value=&quot;5&quot;/&gt;&lt;property id=&quot;20300&quot; value=&quot;Slide 2&quot;/&gt;&lt;property id=&quot;20307&quot; value=&quot;259&quot;/&gt;&lt;/object&gt;&lt;/object&gt;&lt;/object&gt;&lt;/database&gt;"/>
  <p:tag name="SECTOMILLISECCONVERTED" val="1"/>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2014</TotalTime>
  <Words>853</Words>
  <Application>Microsoft Office PowerPoint</Application>
  <PresentationFormat>On-screen Show (4:3)</PresentationFormat>
  <Paragraphs>161</Paragraphs>
  <Slides>15</Slides>
  <Notes>14</Notes>
  <HiddenSlides>0</HiddenSlides>
  <MMClips>1</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Custom Design</vt:lpstr>
      <vt:lpstr>The Facilitator: Professional Learning  in Mathematics</vt:lpstr>
      <vt:lpstr>Breakout 3</vt:lpstr>
      <vt:lpstr>Activity 1: Hidden Highlights</vt:lpstr>
      <vt:lpstr>Activity 1: Hidden Highlights</vt:lpstr>
      <vt:lpstr>Activity 2: Reflection</vt:lpstr>
      <vt:lpstr>Activity 3: Math Moves</vt:lpstr>
      <vt:lpstr>Activity 3: Math Moves</vt:lpstr>
      <vt:lpstr>Activity 4: Intriguing?  </vt:lpstr>
      <vt:lpstr>Activity 4: Daunting?  </vt:lpstr>
      <vt:lpstr>Activity 5: Pairs</vt:lpstr>
      <vt:lpstr>Activity 6: Naming</vt:lpstr>
      <vt:lpstr>Activity 7: Dotmocracy</vt:lpstr>
      <vt:lpstr>Activity 8: Dialogue</vt:lpstr>
      <vt:lpstr>Activity 9: Reflection</vt:lpstr>
      <vt:lpstr>Moving Forward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Ministry of Education</dc:creator>
  <cp:lastModifiedBy>s.yearley</cp:lastModifiedBy>
  <cp:revision>29</cp:revision>
  <dcterms:created xsi:type="dcterms:W3CDTF">2013-07-19T14:00:44Z</dcterms:created>
  <dcterms:modified xsi:type="dcterms:W3CDTF">2013-08-07T16:05:19Z</dcterms:modified>
</cp:coreProperties>
</file>